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7" r:id="rId4"/>
    <p:sldId id="258" r:id="rId5"/>
    <p:sldId id="264" r:id="rId6"/>
    <p:sldId id="259" r:id="rId7"/>
    <p:sldId id="260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02F39-B7E0-334E-ADD5-36B58CC0F2F0}" type="datetimeFigureOut">
              <a:rPr lang="de-DE" smtClean="0"/>
              <a:t>16.08.15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D61EA-99DB-794B-8C52-9E3F01664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967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D04CA-B268-7D45-A43A-597139145A8D}" type="datetimeFigureOut">
              <a:rPr lang="de-DE" smtClean="0"/>
              <a:t>16.08.15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103EC-459E-F546-AA15-2D5228D26C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5280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3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15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76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18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70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25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25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05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44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5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5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D62D5-F1AD-C246-95ED-C626D07E72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79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30" y="381061"/>
            <a:ext cx="1309971" cy="1053672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27830" y="1924822"/>
            <a:ext cx="73715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i="1" dirty="0" smtClean="0"/>
              <a:t>Wirkt Schule ? </a:t>
            </a:r>
          </a:p>
          <a:p>
            <a:pPr algn="ctr"/>
            <a:endParaRPr lang="de-DE" sz="2800" b="1" i="1" dirty="0" smtClean="0"/>
          </a:p>
          <a:p>
            <a:pPr algn="ctr"/>
            <a:r>
              <a:rPr lang="de-DE" sz="2800" i="1" dirty="0" smtClean="0"/>
              <a:t>–</a:t>
            </a:r>
            <a:r>
              <a:rPr lang="de-DE" sz="2800" i="1" dirty="0" smtClean="0"/>
              <a:t> oder können wir getrost Lektionen kürzen? </a:t>
            </a:r>
          </a:p>
          <a:p>
            <a:pPr algn="ctr"/>
            <a:r>
              <a:rPr lang="de-DE" sz="2800" i="1" dirty="0" smtClean="0"/>
              <a:t>–</a:t>
            </a:r>
            <a:r>
              <a:rPr lang="de-DE" sz="2800" i="1" dirty="0" smtClean="0"/>
              <a:t> oder gibt es einen Zusammenhang zwischen </a:t>
            </a:r>
            <a:r>
              <a:rPr lang="de-DE" sz="2800" i="1" dirty="0" err="1" smtClean="0"/>
              <a:t>Lektionenzahl</a:t>
            </a:r>
            <a:r>
              <a:rPr lang="de-DE" sz="2800" i="1" dirty="0" smtClean="0"/>
              <a:t> und Schulleistung?</a:t>
            </a:r>
          </a:p>
          <a:p>
            <a:pPr algn="ctr"/>
            <a:r>
              <a:rPr lang="de-DE" sz="2800" dirty="0" smtClean="0"/>
              <a:t> </a:t>
            </a:r>
          </a:p>
          <a:p>
            <a:pPr algn="ctr"/>
            <a:r>
              <a:rPr lang="de-DE" sz="2400" dirty="0" smtClean="0"/>
              <a:t>Überlegungen zum Sparprogramm und zur eingereichten „Volksschulinitiative“ </a:t>
            </a:r>
            <a:r>
              <a:rPr lang="de-DE" sz="2400" dirty="0" smtClean="0"/>
              <a:t>–</a:t>
            </a:r>
            <a:r>
              <a:rPr lang="de-DE" sz="2400" dirty="0" smtClean="0"/>
              <a:t> Fakten und Meinungen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3140743" y="470753"/>
            <a:ext cx="144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GV 19.8.2015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506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30" y="381061"/>
            <a:ext cx="1309971" cy="105367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590931" y="196395"/>
            <a:ext cx="144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GV 19.8.2015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627829" y="1665854"/>
            <a:ext cx="786583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Fazit</a:t>
            </a:r>
          </a:p>
          <a:p>
            <a:pPr algn="ctr"/>
            <a:endParaRPr lang="de-DE" sz="2800" b="1" dirty="0"/>
          </a:p>
          <a:p>
            <a:pPr algn="ctr"/>
            <a:r>
              <a:rPr lang="de-DE" sz="2800" b="1" dirty="0" smtClean="0"/>
              <a:t>Ganz simpel:</a:t>
            </a:r>
          </a:p>
          <a:p>
            <a:pPr algn="ctr"/>
            <a:endParaRPr lang="de-DE" sz="2800" b="1" dirty="0"/>
          </a:p>
          <a:p>
            <a:pPr algn="ctr"/>
            <a:r>
              <a:rPr lang="de-DE" sz="2800" b="1" dirty="0" smtClean="0"/>
              <a:t>Schule wirkt!</a:t>
            </a:r>
          </a:p>
          <a:p>
            <a:endParaRPr lang="de-DE" sz="2400" dirty="0"/>
          </a:p>
          <a:p>
            <a:r>
              <a:rPr lang="de-DE" sz="2400" dirty="0" smtClean="0"/>
              <a:t>Oder: Die Volksinitiative zur Bewahrung des aktuellen Stundenniveaus im Kanton Schaffhausen nützt den </a:t>
            </a:r>
            <a:r>
              <a:rPr lang="de-DE" sz="2400" dirty="0" err="1" smtClean="0"/>
              <a:t>SchülerInnen</a:t>
            </a:r>
            <a:r>
              <a:rPr lang="de-DE" sz="2400" dirty="0" smtClean="0"/>
              <a:t> und der Wirtschaft (Lehrbetriebe). Ganz besonders wichtig ist eine genügende Unterrichtszeit für die schwächeren </a:t>
            </a:r>
            <a:r>
              <a:rPr lang="de-DE" sz="2400" dirty="0" err="1" smtClean="0"/>
              <a:t>SchülerInnen</a:t>
            </a:r>
            <a:r>
              <a:rPr lang="de-DE" sz="2400" dirty="0" smtClean="0"/>
              <a:t>!</a:t>
            </a:r>
            <a:endParaRPr lang="de-DE" sz="24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54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30" y="381061"/>
            <a:ext cx="1309971" cy="1053672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27830" y="1542495"/>
            <a:ext cx="73715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i="1" dirty="0" smtClean="0"/>
              <a:t>Zusammenhang der Schulleistung mit </a:t>
            </a:r>
          </a:p>
          <a:p>
            <a:pPr algn="ctr"/>
            <a:endParaRPr lang="de-CH" sz="3200" i="1" dirty="0"/>
          </a:p>
          <a:p>
            <a:pPr algn="ctr"/>
            <a:r>
              <a:rPr lang="de-CH" sz="3200" i="1" dirty="0" smtClean="0"/>
              <a:t>-&gt; der Anzahl Schuljahren</a:t>
            </a:r>
          </a:p>
          <a:p>
            <a:pPr algn="ctr"/>
            <a:r>
              <a:rPr lang="de-CH" sz="3200" i="1" dirty="0" smtClean="0"/>
              <a:t>-&gt; der Anzahl Lektionen in Fächern</a:t>
            </a:r>
          </a:p>
          <a:p>
            <a:pPr algn="ctr"/>
            <a:r>
              <a:rPr lang="de-CH" sz="3200" i="1" dirty="0" smtClean="0"/>
              <a:t>-&gt; der Anzahl Lerngelegenheiten</a:t>
            </a:r>
          </a:p>
          <a:p>
            <a:pPr algn="ctr"/>
            <a:r>
              <a:rPr lang="de-CH" sz="3200" i="1" dirty="0" smtClean="0"/>
              <a:t>-&gt; der Anzahl Absenzen von </a:t>
            </a:r>
            <a:r>
              <a:rPr lang="de-CH" sz="3200" i="1" dirty="0" err="1" smtClean="0"/>
              <a:t>SuS</a:t>
            </a:r>
            <a:endParaRPr lang="de-CH" sz="3200" i="1" dirty="0" smtClean="0"/>
          </a:p>
          <a:p>
            <a:pPr algn="ctr"/>
            <a:endParaRPr lang="de-CH" sz="3200" i="1" dirty="0"/>
          </a:p>
          <a:p>
            <a:pPr algn="ctr"/>
            <a:endParaRPr lang="de-CH" sz="3200" i="1" dirty="0" smtClean="0"/>
          </a:p>
          <a:p>
            <a:pPr algn="ctr"/>
            <a:r>
              <a:rPr lang="de-CH" sz="2400" i="1" dirty="0" smtClean="0"/>
              <a:t>Quellen: PISA 2003, 2006, 2009, 2012</a:t>
            </a:r>
          </a:p>
          <a:p>
            <a:pPr algn="ctr"/>
            <a:endParaRPr lang="de-DE" sz="3200" i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3140743" y="470753"/>
            <a:ext cx="144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GV 19.8.2015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20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30" y="381061"/>
            <a:ext cx="1309971" cy="105367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590931" y="196395"/>
            <a:ext cx="144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GV 19.8.2015</a:t>
            </a:r>
            <a:endParaRPr lang="de-DE" dirty="0"/>
          </a:p>
        </p:txBody>
      </p:sp>
      <p:pic>
        <p:nvPicPr>
          <p:cNvPr id="3" name="Bild 2" descr="schuljahre_LLeist_PISA_20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275" y="1346099"/>
            <a:ext cx="6187603" cy="5010252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7" name="Bild 6" descr="pisa_korr_jahre_leistu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9" y="1386844"/>
            <a:ext cx="2533830" cy="4969507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8" name="Textfeld 7"/>
          <p:cNvSpPr txBox="1"/>
          <p:nvPr/>
        </p:nvSpPr>
        <p:spPr>
          <a:xfrm>
            <a:off x="2536500" y="716535"/>
            <a:ext cx="6503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i="1" dirty="0" smtClean="0"/>
              <a:t>Zusammenhang Schuljahre und Schulleistung international</a:t>
            </a:r>
            <a:endParaRPr lang="de-DE" sz="2000" b="1" i="1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977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59" y="304775"/>
            <a:ext cx="1309971" cy="105367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590931" y="196395"/>
            <a:ext cx="144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GV 19.8.2015</a:t>
            </a:r>
            <a:endParaRPr lang="de-DE" dirty="0"/>
          </a:p>
        </p:txBody>
      </p:sp>
      <p:pic>
        <p:nvPicPr>
          <p:cNvPr id="2" name="Bild 1" descr="pisa_sh_stunden_naturwis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52" y="1358447"/>
            <a:ext cx="8657526" cy="4857523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5" name="Textfeld 4"/>
          <p:cNvSpPr txBox="1"/>
          <p:nvPr/>
        </p:nvSpPr>
        <p:spPr>
          <a:xfrm>
            <a:off x="382352" y="6227131"/>
            <a:ext cx="8657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Quelle: Moser, U, </a:t>
            </a:r>
            <a:r>
              <a:rPr lang="de-DE" sz="1200" dirty="0" err="1" smtClean="0"/>
              <a:t>Angelone</a:t>
            </a:r>
            <a:r>
              <a:rPr lang="de-DE" sz="1200" dirty="0" smtClean="0"/>
              <a:t>, D. (2008). PISA 2006: Portrait des Kantons Schaffhausen. Naturwissenschaft, Mathematik, Lesen. Zürich: KDMZ. S. 33</a:t>
            </a:r>
            <a:endParaRPr lang="de-DE" sz="1200" dirty="0"/>
          </a:p>
        </p:txBody>
      </p:sp>
      <p:sp>
        <p:nvSpPr>
          <p:cNvPr id="9" name="Textfeld 8"/>
          <p:cNvSpPr txBox="1"/>
          <p:nvPr/>
        </p:nvSpPr>
        <p:spPr>
          <a:xfrm>
            <a:off x="1738630" y="631556"/>
            <a:ext cx="7442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i="1" dirty="0" smtClean="0"/>
              <a:t>Zusammenhang </a:t>
            </a:r>
            <a:r>
              <a:rPr lang="de-DE" sz="2000" b="1" i="1" dirty="0" err="1" smtClean="0"/>
              <a:t>Lektionszahl</a:t>
            </a:r>
            <a:r>
              <a:rPr lang="de-DE" sz="2000" b="1" i="1" dirty="0" smtClean="0"/>
              <a:t> und Schulleistung national </a:t>
            </a:r>
            <a:r>
              <a:rPr lang="de-DE" sz="2000" b="1" i="1" dirty="0" smtClean="0"/>
              <a:t>–</a:t>
            </a:r>
            <a:r>
              <a:rPr lang="de-DE" sz="2000" b="1" i="1" dirty="0" smtClean="0"/>
              <a:t> PISA 2006</a:t>
            </a:r>
            <a:endParaRPr lang="de-DE" sz="2000" b="1" i="1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82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00" y="381061"/>
            <a:ext cx="1309971" cy="105367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590931" y="196395"/>
            <a:ext cx="144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GV 19.8.2015</a:t>
            </a:r>
            <a:endParaRPr lang="de-DE" dirty="0"/>
          </a:p>
        </p:txBody>
      </p:sp>
      <p:pic>
        <p:nvPicPr>
          <p:cNvPr id="3" name="Bild 2" descr="pisa_lerngelegenheiten_20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54" y="1680515"/>
            <a:ext cx="8903324" cy="4592426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7" name="Textfeld 6"/>
          <p:cNvSpPr txBox="1"/>
          <p:nvPr/>
        </p:nvSpPr>
        <p:spPr>
          <a:xfrm>
            <a:off x="1842752" y="726847"/>
            <a:ext cx="6992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i="1" dirty="0" smtClean="0"/>
              <a:t>Zusammenhang Lerngelegenheiten und Schulleistung national </a:t>
            </a:r>
            <a:r>
              <a:rPr lang="de-DE" sz="2000" b="1" i="1" dirty="0" smtClean="0"/>
              <a:t>–</a:t>
            </a:r>
            <a:r>
              <a:rPr lang="de-DE" sz="2000" b="1" i="1" dirty="0" smtClean="0"/>
              <a:t> PISA 2012</a:t>
            </a:r>
            <a:endParaRPr lang="de-DE" sz="2000" b="1" i="1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543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30" y="381061"/>
            <a:ext cx="1309971" cy="105367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590931" y="196395"/>
            <a:ext cx="144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GV 19.8.2015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860291" y="2567057"/>
            <a:ext cx="73192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Zitat aus PISA_SH 2009, S. 54:</a:t>
            </a:r>
          </a:p>
          <a:p>
            <a:endParaRPr lang="de-DE" dirty="0" smtClean="0"/>
          </a:p>
          <a:p>
            <a:r>
              <a:rPr lang="de-DE" dirty="0" smtClean="0"/>
              <a:t>„</a:t>
            </a:r>
            <a:r>
              <a:rPr lang="de-DE" i="1" dirty="0" smtClean="0"/>
              <a:t>Mit </a:t>
            </a:r>
            <a:r>
              <a:rPr lang="de-DE" i="1" dirty="0"/>
              <a:t>den Daten von PISA </a:t>
            </a:r>
            <a:r>
              <a:rPr lang="de-DE" i="1" dirty="0" smtClean="0"/>
              <a:t>2006 konnte </a:t>
            </a:r>
            <a:r>
              <a:rPr lang="de-DE" i="1" dirty="0"/>
              <a:t>aufgezeigt werden, dass zwischen der </a:t>
            </a:r>
            <a:r>
              <a:rPr lang="de-DE" i="1" dirty="0" smtClean="0"/>
              <a:t>Unterrichtszeit und </a:t>
            </a:r>
            <a:r>
              <a:rPr lang="de-DE" i="1" dirty="0"/>
              <a:t>den Leistungen in Mathematik </a:t>
            </a:r>
            <a:r>
              <a:rPr lang="de-DE" i="1" dirty="0" smtClean="0"/>
              <a:t>und den Naturwissen-</a:t>
            </a:r>
            <a:r>
              <a:rPr lang="de-DE" i="1" dirty="0" err="1" smtClean="0"/>
              <a:t>schaften</a:t>
            </a:r>
            <a:r>
              <a:rPr lang="de-DE" i="1" dirty="0" smtClean="0"/>
              <a:t> </a:t>
            </a:r>
            <a:r>
              <a:rPr lang="de-DE" i="1" dirty="0"/>
              <a:t>ein positiver </a:t>
            </a:r>
            <a:r>
              <a:rPr lang="de-DE" i="1" dirty="0" smtClean="0"/>
              <a:t>Zusammenhang besteht</a:t>
            </a:r>
            <a:r>
              <a:rPr lang="de-DE" i="1" dirty="0"/>
              <a:t>. Je mehr Unterrichtsstunden </a:t>
            </a:r>
            <a:r>
              <a:rPr lang="de-DE" i="1" dirty="0" err="1"/>
              <a:t>für</a:t>
            </a:r>
            <a:r>
              <a:rPr lang="de-DE" i="1" dirty="0"/>
              <a:t> </a:t>
            </a:r>
            <a:r>
              <a:rPr lang="de-DE" i="1" dirty="0" smtClean="0"/>
              <a:t>die Fachbereiche </a:t>
            </a:r>
            <a:r>
              <a:rPr lang="de-DE" i="1" dirty="0"/>
              <a:t>aufgewendet werden, desto höher </a:t>
            </a:r>
            <a:r>
              <a:rPr lang="de-DE" i="1" dirty="0" smtClean="0"/>
              <a:t>sind die </a:t>
            </a:r>
            <a:r>
              <a:rPr lang="de-DE" i="1" dirty="0"/>
              <a:t>durchschnittlichen kantonalen </a:t>
            </a:r>
            <a:r>
              <a:rPr lang="de-DE" i="1" dirty="0" smtClean="0"/>
              <a:t>Leistungen</a:t>
            </a:r>
            <a:r>
              <a:rPr lang="de-DE" dirty="0" smtClean="0"/>
              <a:t>.“</a:t>
            </a:r>
          </a:p>
          <a:p>
            <a:endParaRPr lang="de-DE" sz="1200" dirty="0" smtClean="0"/>
          </a:p>
          <a:p>
            <a:endParaRPr lang="de-DE" sz="1200" dirty="0"/>
          </a:p>
          <a:p>
            <a:endParaRPr lang="de-DE" sz="1200" dirty="0" smtClean="0"/>
          </a:p>
          <a:p>
            <a:endParaRPr lang="de-DE" sz="1200" dirty="0"/>
          </a:p>
          <a:p>
            <a:r>
              <a:rPr lang="de-DE" sz="1200" dirty="0" smtClean="0"/>
              <a:t>Quelle: Moser, U, </a:t>
            </a:r>
            <a:r>
              <a:rPr lang="de-DE" sz="1200" dirty="0" err="1" smtClean="0"/>
              <a:t>Angelone</a:t>
            </a:r>
            <a:r>
              <a:rPr lang="de-DE" sz="1200" dirty="0" smtClean="0"/>
              <a:t>, D. (2011). PISA 2009: Portrait des Kantons Schaffhausen. Lesen, Naturwissenschaft, Mathematik. Zürich: KDMZ. S. </a:t>
            </a:r>
            <a:r>
              <a:rPr lang="de-DE" sz="1200" dirty="0" smtClean="0"/>
              <a:t>54.</a:t>
            </a:r>
            <a:endParaRPr lang="de-DE" sz="12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860291" y="1834843"/>
            <a:ext cx="7766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i="1" dirty="0" smtClean="0"/>
              <a:t>Zusammenhang </a:t>
            </a:r>
            <a:r>
              <a:rPr lang="de-DE" sz="2000" b="1" i="1" dirty="0" err="1" smtClean="0"/>
              <a:t>Lektionszahlen</a:t>
            </a:r>
            <a:r>
              <a:rPr lang="de-DE" sz="2000" b="1" i="1" dirty="0" smtClean="0"/>
              <a:t> und Schulleistung national </a:t>
            </a:r>
            <a:r>
              <a:rPr lang="de-DE" sz="2000" b="1" i="1" dirty="0" smtClean="0"/>
              <a:t>–</a:t>
            </a:r>
            <a:r>
              <a:rPr lang="de-DE" sz="2000" b="1" i="1" dirty="0" smtClean="0"/>
              <a:t> PISA 2009</a:t>
            </a:r>
            <a:endParaRPr lang="de-DE" sz="2000" b="1" i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32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22" y="161973"/>
            <a:ext cx="1003928" cy="80750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590931" y="196395"/>
            <a:ext cx="144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GV 19.8.2015</a:t>
            </a:r>
            <a:endParaRPr lang="de-DE" dirty="0"/>
          </a:p>
        </p:txBody>
      </p:sp>
      <p:pic>
        <p:nvPicPr>
          <p:cNvPr id="2" name="Bild 1" descr="pisa_sh_stunden_leseleistungen_2009_sh_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38" y="992785"/>
            <a:ext cx="7852595" cy="4920471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5" name="Textfeld 4"/>
          <p:cNvSpPr txBox="1"/>
          <p:nvPr/>
        </p:nvSpPr>
        <p:spPr>
          <a:xfrm>
            <a:off x="690038" y="5952696"/>
            <a:ext cx="7996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Quelle: Moser, U, </a:t>
            </a:r>
            <a:r>
              <a:rPr lang="de-DE" sz="1200" dirty="0" err="1" smtClean="0"/>
              <a:t>Angelone</a:t>
            </a:r>
            <a:r>
              <a:rPr lang="de-DE" sz="1200" dirty="0" smtClean="0"/>
              <a:t>, D. (2011). PISA 2009: Portrait des Kantons Schaffhausen. Lesen, Naturwissenschaft, Mathematik. Zürich: KDMZ. S. </a:t>
            </a:r>
            <a:r>
              <a:rPr lang="de-DE" sz="1200" dirty="0" smtClean="0"/>
              <a:t>36</a:t>
            </a:r>
            <a:r>
              <a:rPr lang="de-DE" sz="1200" dirty="0" smtClean="0"/>
              <a:t>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694206" y="623453"/>
            <a:ext cx="6169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SH-Leseleistungen und Anzahl Unterrichtsstunden - </a:t>
            </a:r>
            <a:r>
              <a:rPr lang="de-DE" b="1" dirty="0" smtClean="0"/>
              <a:t>PISA 2009: </a:t>
            </a:r>
            <a:endParaRPr lang="de-DE" b="1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1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30" y="381061"/>
            <a:ext cx="1309971" cy="105367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590931" y="196395"/>
            <a:ext cx="144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GV 19.8.2015</a:t>
            </a:r>
            <a:endParaRPr lang="de-DE" dirty="0"/>
          </a:p>
        </p:txBody>
      </p:sp>
      <p:pic>
        <p:nvPicPr>
          <p:cNvPr id="2" name="Bild 1" descr="pisa2013_schwänze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73" y="1716457"/>
            <a:ext cx="6837958" cy="4279100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3" name="Textfeld 2"/>
          <p:cNvSpPr txBox="1"/>
          <p:nvPr/>
        </p:nvSpPr>
        <p:spPr>
          <a:xfrm>
            <a:off x="2184865" y="1051401"/>
            <a:ext cx="5143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... und Zuspätkommen und Schwänzen? (PISA 2012)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752973" y="6079351"/>
            <a:ext cx="6116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Quelle: Konsortium </a:t>
            </a:r>
            <a:r>
              <a:rPr lang="de-DE" sz="1200" dirty="0" err="1" smtClean="0"/>
              <a:t>PISA.ch</a:t>
            </a:r>
            <a:r>
              <a:rPr lang="de-DE" sz="1200" dirty="0" smtClean="0"/>
              <a:t> (2013). Erste Ergebnisse zu PISA 2012. Zürich/St. Gallen/Genf. S. 17. </a:t>
            </a:r>
            <a:endParaRPr lang="de-DE" sz="12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90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30" y="381061"/>
            <a:ext cx="1309971" cy="105367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590931" y="196395"/>
            <a:ext cx="144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GV 19.8.2015</a:t>
            </a:r>
            <a:endParaRPr lang="de-DE" dirty="0"/>
          </a:p>
        </p:txBody>
      </p:sp>
      <p:pic>
        <p:nvPicPr>
          <p:cNvPr id="2" name="Bild 1" descr="PISA_2013_schwänze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35" y="1434733"/>
            <a:ext cx="7382903" cy="4623313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5" name="Textfeld 4"/>
          <p:cNvSpPr txBox="1"/>
          <p:nvPr/>
        </p:nvSpPr>
        <p:spPr>
          <a:xfrm>
            <a:off x="846635" y="6111688"/>
            <a:ext cx="6116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Quelle: Konsortium </a:t>
            </a:r>
            <a:r>
              <a:rPr lang="de-DE" sz="1200" dirty="0" err="1" smtClean="0"/>
              <a:t>PISA.ch</a:t>
            </a:r>
            <a:r>
              <a:rPr lang="de-DE" sz="1200" dirty="0" smtClean="0"/>
              <a:t> (2013). Erste Ergebnisse zu PISA 2012. Zürich/St. Gallen/Genf. S. 16. </a:t>
            </a:r>
            <a:endParaRPr lang="de-DE" sz="1200" dirty="0"/>
          </a:p>
        </p:txBody>
      </p:sp>
      <p:sp>
        <p:nvSpPr>
          <p:cNvPr id="7" name="Textfeld 6"/>
          <p:cNvSpPr txBox="1"/>
          <p:nvPr/>
        </p:nvSpPr>
        <p:spPr>
          <a:xfrm>
            <a:off x="2184865" y="866735"/>
            <a:ext cx="5143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... und Zuspätkommen und Schwänzen? (PISA 2012)</a:t>
            </a:r>
            <a:endParaRPr lang="de-DE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19.08.15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Wirkt Schule ? LSH GV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62D5-F1AD-C246-95ED-C626D07E72B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916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Macintosh PowerPoint</Application>
  <PresentationFormat>Bildschirmpräsentation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PHSH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Kübler</dc:creator>
  <cp:lastModifiedBy>Markus Kübler</cp:lastModifiedBy>
  <cp:revision>34</cp:revision>
  <dcterms:created xsi:type="dcterms:W3CDTF">2015-08-16T16:51:32Z</dcterms:created>
  <dcterms:modified xsi:type="dcterms:W3CDTF">2015-08-16T19:38:52Z</dcterms:modified>
</cp:coreProperties>
</file>