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42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2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44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85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15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68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0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10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49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27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1480-657D-F347-88E6-384087A644F6}" type="datetimeFigureOut">
              <a:rPr lang="de-DE" smtClean="0"/>
              <a:t>12.06.14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BFCCA-27D0-EB43-B0E4-4ABA60832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11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723" y="622195"/>
            <a:ext cx="7032206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Fremdsprachenunterricht in der Volksschule</a:t>
            </a:r>
          </a:p>
          <a:p>
            <a:r>
              <a:rPr lang="de-DE" sz="2800" b="1" dirty="0" smtClean="0"/>
              <a:t>„Je früher desto besser?“</a:t>
            </a:r>
          </a:p>
          <a:p>
            <a:endParaRPr lang="de-DE" sz="2800" dirty="0"/>
          </a:p>
          <a:p>
            <a:r>
              <a:rPr lang="de-DE" dirty="0" smtClean="0"/>
              <a:t>Expertise des Vorstandes LSH Mai 2014</a:t>
            </a:r>
          </a:p>
          <a:p>
            <a:endParaRPr lang="de-DE" dirty="0"/>
          </a:p>
          <a:p>
            <a:r>
              <a:rPr lang="de-DE" b="1" dirty="0" smtClean="0">
                <a:solidFill>
                  <a:srgbClr val="008000"/>
                </a:solidFill>
              </a:rPr>
              <a:t>1. Ausgangslage:</a:t>
            </a:r>
          </a:p>
          <a:p>
            <a:r>
              <a:rPr lang="de-DE" dirty="0" smtClean="0"/>
              <a:t>22.1.2001		Annahme Motion Germann Einführung Englisch ab 				dem 3. Schuljahr</a:t>
            </a:r>
          </a:p>
          <a:p>
            <a:r>
              <a:rPr lang="de-DE" dirty="0" smtClean="0"/>
              <a:t>26.2.2006		Ablehnung Initiative „</a:t>
            </a:r>
            <a:r>
              <a:rPr lang="de-DE" i="1" dirty="0" smtClean="0"/>
              <a:t>Nur eine Fremdsprache an der 				Primarschule</a:t>
            </a:r>
            <a:r>
              <a:rPr lang="de-DE" dirty="0" smtClean="0"/>
              <a:t>“ mit 51,3% Nein</a:t>
            </a:r>
          </a:p>
          <a:p>
            <a:r>
              <a:rPr lang="de-DE" dirty="0" smtClean="0"/>
              <a:t>Aug. 2008		Einführung Englisch ab 3. Schuljahr</a:t>
            </a:r>
          </a:p>
          <a:p>
            <a:r>
              <a:rPr lang="de-DE" dirty="0" smtClean="0"/>
              <a:t>17.2.2014		Annahme Postulat </a:t>
            </a:r>
            <a:r>
              <a:rPr lang="de-DE" dirty="0" err="1" smtClean="0"/>
              <a:t>Rether</a:t>
            </a:r>
            <a:r>
              <a:rPr lang="de-DE" dirty="0" smtClean="0"/>
              <a:t>: „</a:t>
            </a:r>
            <a:r>
              <a:rPr lang="de-DE" i="1" dirty="0" smtClean="0"/>
              <a:t>Nur eine obligatorische 				Fremdsprache auf der Primarstufe</a:t>
            </a:r>
            <a:r>
              <a:rPr lang="de-DE" dirty="0" smtClean="0"/>
              <a:t>“</a:t>
            </a:r>
          </a:p>
          <a:p>
            <a:endParaRPr lang="de-DE" dirty="0"/>
          </a:p>
          <a:p>
            <a:r>
              <a:rPr lang="de-DE" i="1" dirty="0" smtClean="0"/>
              <a:t>Neurophysiologie:</a:t>
            </a:r>
            <a:r>
              <a:rPr lang="de-DE" dirty="0" smtClean="0"/>
              <a:t>	Nach 10 Jahren </a:t>
            </a:r>
            <a:r>
              <a:rPr lang="de-DE" dirty="0" err="1" smtClean="0"/>
              <a:t>schliesst</a:t>
            </a:r>
            <a:r>
              <a:rPr lang="de-DE" dirty="0" smtClean="0"/>
              <a:t> sich das Sprachfenster; 					junge Hirne lernen besser! (Korte 2009)</a:t>
            </a:r>
          </a:p>
          <a:p>
            <a:r>
              <a:rPr lang="de-DE" i="1" dirty="0" err="1" smtClean="0"/>
              <a:t>Amsler</a:t>
            </a:r>
            <a:r>
              <a:rPr lang="de-DE" i="1" dirty="0" smtClean="0"/>
              <a:t> 17.2.2014</a:t>
            </a:r>
            <a:r>
              <a:rPr lang="de-DE" dirty="0" smtClean="0"/>
              <a:t>: 	Erkenntnisse aus der Wissenschaft: Frühes Lernen 				von Sprachen....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449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83575" y="221604"/>
            <a:ext cx="5083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Fremdsprachen an der Volksschule, Expertise LSH Mai 2014, HV LSH 12.6.2014</a:t>
            </a:r>
            <a:endParaRPr lang="de-DE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528481" y="613672"/>
            <a:ext cx="8276694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8000"/>
                </a:solidFill>
              </a:rPr>
              <a:t>2. Befunde aus der Forschung: Stimmt die Annahme, je früher desto besser</a:t>
            </a:r>
            <a:r>
              <a:rPr lang="de-DE" dirty="0" smtClean="0">
                <a:solidFill>
                  <a:srgbClr val="008000"/>
                </a:solidFill>
              </a:rPr>
              <a:t>?</a:t>
            </a:r>
          </a:p>
          <a:p>
            <a:r>
              <a:rPr lang="de-DE" i="1" dirty="0" smtClean="0"/>
              <a:t>Robuste </a:t>
            </a:r>
            <a:r>
              <a:rPr lang="de-DE" i="1" dirty="0"/>
              <a:t>B</a:t>
            </a:r>
            <a:r>
              <a:rPr lang="de-DE" i="1" dirty="0" smtClean="0"/>
              <a:t>efunde aus verschiedenen Studien zeigen:</a:t>
            </a:r>
            <a:endParaRPr lang="de-DE" i="1" dirty="0"/>
          </a:p>
          <a:p>
            <a:r>
              <a:rPr lang="de-DE" dirty="0" smtClean="0"/>
              <a:t>-&gt; Frühstarter haben im Vergleich zu Spätstartern </a:t>
            </a:r>
            <a:r>
              <a:rPr lang="de-DE" dirty="0" smtClean="0">
                <a:solidFill>
                  <a:srgbClr val="FF6600"/>
                </a:solidFill>
              </a:rPr>
              <a:t>keine entscheidenden Vorteile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 </a:t>
            </a:r>
          </a:p>
          <a:p>
            <a:r>
              <a:rPr lang="de-DE" dirty="0" smtClean="0"/>
              <a:t>-&gt; </a:t>
            </a:r>
            <a:r>
              <a:rPr lang="de-DE" dirty="0" smtClean="0">
                <a:solidFill>
                  <a:srgbClr val="FF6600"/>
                </a:solidFill>
              </a:rPr>
              <a:t>Spätstarter erlernen eine Fremdsprache wesentlich effizienter </a:t>
            </a:r>
            <a:r>
              <a:rPr lang="de-DE" dirty="0" smtClean="0"/>
              <a:t>als Frühstarter </a:t>
            </a:r>
            <a:r>
              <a:rPr lang="de-DE" dirty="0" smtClean="0"/>
              <a:t>–</a:t>
            </a:r>
            <a:r>
              <a:rPr lang="de-DE" dirty="0" smtClean="0"/>
              <a:t> sie benötigen weniger Lernzeit für das </a:t>
            </a:r>
            <a:r>
              <a:rPr lang="de-DE" smtClean="0"/>
              <a:t>Erreichen des selben </a:t>
            </a:r>
            <a:r>
              <a:rPr lang="de-DE" dirty="0" smtClean="0"/>
              <a:t>Sprachniveaus</a:t>
            </a:r>
          </a:p>
          <a:p>
            <a:endParaRPr lang="de-DE" dirty="0" smtClean="0"/>
          </a:p>
          <a:p>
            <a:r>
              <a:rPr lang="de-DE" dirty="0" smtClean="0"/>
              <a:t>-&gt; wichtigster Faktor (Prädiktor) für das Beherrschen einer Fremdsprache ist die </a:t>
            </a:r>
            <a:r>
              <a:rPr lang="de-DE" dirty="0" smtClean="0">
                <a:solidFill>
                  <a:srgbClr val="FF6600"/>
                </a:solidFill>
              </a:rPr>
              <a:t>Leistung in der Erstsprache </a:t>
            </a:r>
            <a:r>
              <a:rPr lang="de-DE" dirty="0" smtClean="0"/>
              <a:t>(wer gut Deutsch kann, lernt eine </a:t>
            </a:r>
            <a:r>
              <a:rPr lang="de-DE" dirty="0"/>
              <a:t>F</a:t>
            </a:r>
            <a:r>
              <a:rPr lang="de-DE" dirty="0" smtClean="0"/>
              <a:t>remdsprache besser)</a:t>
            </a:r>
          </a:p>
          <a:p>
            <a:endParaRPr lang="de-DE" dirty="0"/>
          </a:p>
          <a:p>
            <a:r>
              <a:rPr lang="de-DE" dirty="0" smtClean="0"/>
              <a:t>-&gt; Die Kinder haben </a:t>
            </a:r>
            <a:r>
              <a:rPr lang="de-DE" dirty="0" err="1" smtClean="0">
                <a:solidFill>
                  <a:srgbClr val="FF6600"/>
                </a:solidFill>
              </a:rPr>
              <a:t>Spass</a:t>
            </a:r>
            <a:r>
              <a:rPr lang="de-DE" dirty="0" smtClean="0"/>
              <a:t> am frühen Fremdsprachen-lernen</a:t>
            </a:r>
          </a:p>
          <a:p>
            <a:endParaRPr lang="de-DE" dirty="0"/>
          </a:p>
          <a:p>
            <a:r>
              <a:rPr lang="de-DE" dirty="0" smtClean="0"/>
              <a:t>-</a:t>
            </a:r>
            <a:r>
              <a:rPr lang="de-DE" dirty="0" smtClean="0">
                <a:solidFill>
                  <a:srgbClr val="FF6600"/>
                </a:solidFill>
              </a:rPr>
              <a:t>&gt; Bilingual aufwachsende Kinder</a:t>
            </a:r>
            <a:r>
              <a:rPr lang="de-DE" dirty="0" smtClean="0"/>
              <a:t>, die eine Fremdsprache früh in einem natürlichen Setting erlernen, haben entscheidende und bleibende Vorteile (Exposition mindestens &gt; 30%)</a:t>
            </a:r>
          </a:p>
          <a:p>
            <a:endParaRPr lang="de-DE" dirty="0"/>
          </a:p>
          <a:p>
            <a:r>
              <a:rPr lang="de-DE" dirty="0" smtClean="0"/>
              <a:t>-&gt; </a:t>
            </a:r>
            <a:r>
              <a:rPr lang="de-DE" dirty="0" smtClean="0">
                <a:solidFill>
                  <a:srgbClr val="FF6600"/>
                </a:solidFill>
              </a:rPr>
              <a:t>Migrationshintergrund ist nicht per se ein Nachteil </a:t>
            </a:r>
            <a:r>
              <a:rPr lang="de-DE" dirty="0" smtClean="0"/>
              <a:t>bzw. eine </a:t>
            </a:r>
            <a:r>
              <a:rPr lang="de-DE" dirty="0" smtClean="0"/>
              <a:t>Überforderung. Nicht-indoeuropäische Erstsprache, Bildungsferne, Leistungsschwäche in Kombination sind problematisch.</a:t>
            </a:r>
          </a:p>
          <a:p>
            <a:endParaRPr lang="de-DE" dirty="0"/>
          </a:p>
          <a:p>
            <a:r>
              <a:rPr lang="es-ES_tradnl" sz="1200" i="1" dirty="0" err="1"/>
              <a:t>Cenoz</a:t>
            </a:r>
            <a:r>
              <a:rPr lang="es-ES_tradnl" sz="1200" i="1" dirty="0"/>
              <a:t> 2002, 2003; García </a:t>
            </a:r>
            <a:r>
              <a:rPr lang="es-ES_tradnl" sz="1200" i="1" dirty="0" err="1"/>
              <a:t>Lecumberri</a:t>
            </a:r>
            <a:r>
              <a:rPr lang="es-ES_tradnl" sz="1200" i="1" dirty="0"/>
              <a:t> &amp; Gallardo 2003; García </a:t>
            </a:r>
            <a:r>
              <a:rPr lang="es-ES_tradnl" sz="1200" i="1" dirty="0" smtClean="0"/>
              <a:t>Mayo 2003</a:t>
            </a:r>
            <a:r>
              <a:rPr lang="es-ES_tradnl" sz="1200" i="1" dirty="0"/>
              <a:t>; </a:t>
            </a:r>
            <a:r>
              <a:rPr lang="es-ES_tradnl" sz="1200" i="1" dirty="0" err="1"/>
              <a:t>Lasagabaster</a:t>
            </a:r>
            <a:r>
              <a:rPr lang="es-ES_tradnl" sz="1200" i="1" dirty="0"/>
              <a:t> &amp; </a:t>
            </a:r>
            <a:r>
              <a:rPr lang="es-ES_tradnl" sz="1200" i="1" dirty="0" err="1"/>
              <a:t>Doiz</a:t>
            </a:r>
            <a:r>
              <a:rPr lang="es-ES_tradnl" sz="1200" i="1" dirty="0"/>
              <a:t> 2003; Muñoz 2003; </a:t>
            </a:r>
            <a:r>
              <a:rPr lang="es-ES_tradnl" sz="1200" i="1" dirty="0" err="1"/>
              <a:t>Navés</a:t>
            </a:r>
            <a:r>
              <a:rPr lang="es-ES_tradnl" sz="1200" i="1" dirty="0"/>
              <a:t>, Torras &amp; Celaya 2003; Perales et al. 2004; Álvarez 2006; </a:t>
            </a:r>
            <a:r>
              <a:rPr lang="es-ES_tradnl" sz="1200" i="1" dirty="0" err="1"/>
              <a:t>Miralpeix</a:t>
            </a:r>
            <a:r>
              <a:rPr lang="es-ES_tradnl" sz="1200" i="1" dirty="0"/>
              <a:t> 2006; </a:t>
            </a:r>
            <a:r>
              <a:rPr lang="es-ES_tradnl" sz="1200" i="1" dirty="0" smtClean="0"/>
              <a:t>Mora 2006</a:t>
            </a:r>
            <a:r>
              <a:rPr lang="es-ES_tradnl" sz="1200" i="1" dirty="0"/>
              <a:t>; Muñoz 2006b; Torras et al. 2006; </a:t>
            </a:r>
            <a:r>
              <a:rPr lang="es-ES_tradnl" sz="1200" i="1" dirty="0" err="1"/>
              <a:t>Kalberer</a:t>
            </a:r>
            <a:r>
              <a:rPr lang="es-ES_tradnl" sz="1200" i="1" dirty="0"/>
              <a:t> </a:t>
            </a:r>
            <a:r>
              <a:rPr lang="es-ES_tradnl" sz="1200" i="1" dirty="0" smtClean="0"/>
              <a:t>2007,Munoz 2008,  </a:t>
            </a:r>
            <a:r>
              <a:rPr lang="es-ES_tradnl" sz="1200" i="1" dirty="0" err="1" smtClean="0"/>
              <a:t>Hänni</a:t>
            </a:r>
            <a:r>
              <a:rPr lang="es-ES_tradnl" sz="1200" i="1" dirty="0" smtClean="0"/>
              <a:t> </a:t>
            </a:r>
            <a:r>
              <a:rPr lang="es-ES_tradnl" sz="1200" i="1" dirty="0" err="1" smtClean="0"/>
              <a:t>Hoti</a:t>
            </a:r>
            <a:r>
              <a:rPr lang="es-ES_tradnl" sz="1200" i="1" dirty="0" smtClean="0"/>
              <a:t> 2009, </a:t>
            </a:r>
            <a:r>
              <a:rPr lang="es-ES_tradnl" sz="1200" i="1" dirty="0" err="1" smtClean="0"/>
              <a:t>Schmelter</a:t>
            </a:r>
            <a:r>
              <a:rPr lang="es-ES_tradnl" sz="1200" i="1" dirty="0" smtClean="0"/>
              <a:t> 2010, </a:t>
            </a:r>
            <a:r>
              <a:rPr lang="es-ES_tradnl" sz="1200" i="1" dirty="0" err="1" smtClean="0"/>
              <a:t>Munoz&amp;Singleton</a:t>
            </a:r>
            <a:r>
              <a:rPr lang="es-ES_tradnl" sz="1200" i="1" dirty="0" smtClean="0"/>
              <a:t> 2011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12481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83575" y="221604"/>
            <a:ext cx="5083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Fremdsprachen an der Volksschule, Expertise LSH Mai 2014, HV LSH 12.6.2014</a:t>
            </a:r>
            <a:endParaRPr lang="de-DE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528481" y="613672"/>
            <a:ext cx="8276694" cy="6093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8000"/>
                </a:solidFill>
              </a:rPr>
              <a:t>3</a:t>
            </a:r>
            <a:r>
              <a:rPr lang="de-DE" b="1" dirty="0" smtClean="0">
                <a:solidFill>
                  <a:srgbClr val="008000"/>
                </a:solidFill>
              </a:rPr>
              <a:t>. </a:t>
            </a:r>
            <a:r>
              <a:rPr lang="de-CH" b="1" dirty="0" err="1" smtClean="0">
                <a:solidFill>
                  <a:srgbClr val="008000"/>
                </a:solidFill>
              </a:rPr>
              <a:t>Gelingensbedingungen</a:t>
            </a:r>
            <a:r>
              <a:rPr lang="de-CH" b="1" dirty="0" smtClean="0">
                <a:solidFill>
                  <a:srgbClr val="008000"/>
                </a:solidFill>
              </a:rPr>
              <a:t> für Fremdsprachenunterricht in der Primarschule</a:t>
            </a:r>
          </a:p>
          <a:p>
            <a:endParaRPr lang="de-CH" sz="1200" b="1" dirty="0"/>
          </a:p>
          <a:p>
            <a:r>
              <a:rPr lang="de-CH" i="1" dirty="0" smtClean="0"/>
              <a:t>Zusammengefasste </a:t>
            </a:r>
            <a:r>
              <a:rPr lang="de-CH" i="1" dirty="0" err="1" smtClean="0"/>
              <a:t>Gelingensbedingungen</a:t>
            </a:r>
            <a:r>
              <a:rPr lang="de-CH" i="1" dirty="0" smtClean="0"/>
              <a:t> aus der Forschung unter der Annahme, dass früher Fremdsprachenunterricht nachhaltige Effekte und Vorteile bringen soll</a:t>
            </a:r>
          </a:p>
          <a:p>
            <a:endParaRPr lang="de-CH" dirty="0" smtClean="0"/>
          </a:p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31	Gute und solide Basis in der Erstsprache</a:t>
            </a:r>
          </a:p>
          <a:p>
            <a:pPr marL="342900" indent="-342900">
              <a:buAutoNum type="arabicPlain" startAt="31"/>
            </a:pPr>
            <a:endParaRPr lang="de-DE" b="1" dirty="0" smtClean="0"/>
          </a:p>
          <a:p>
            <a:r>
              <a:rPr lang="de-DE" b="1" dirty="0" smtClean="0">
                <a:solidFill>
                  <a:srgbClr val="FF0000"/>
                </a:solidFill>
              </a:rPr>
              <a:t>32	Sprachexposition von über 30% Unterrichtsanteil</a:t>
            </a:r>
          </a:p>
          <a:p>
            <a:endParaRPr lang="de-DE" b="1" dirty="0">
              <a:solidFill>
                <a:srgbClr val="FF0000"/>
              </a:solidFill>
            </a:endParaRPr>
          </a:p>
          <a:p>
            <a:r>
              <a:rPr lang="de-DE" b="1" dirty="0" smtClean="0">
                <a:solidFill>
                  <a:srgbClr val="FF0000"/>
                </a:solidFill>
              </a:rPr>
              <a:t>33	Kleine Gruppen für hohen Sprechanteil</a:t>
            </a:r>
          </a:p>
          <a:p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b="1" dirty="0" smtClean="0">
                <a:solidFill>
                  <a:srgbClr val="FF0000"/>
                </a:solidFill>
              </a:rPr>
              <a:t>34	Muttersprachliche Lehrpersonen</a:t>
            </a:r>
          </a:p>
          <a:p>
            <a:endParaRPr lang="de-DE" dirty="0" smtClean="0">
              <a:solidFill>
                <a:srgbClr val="FF0000"/>
              </a:solidFill>
            </a:endParaRPr>
          </a:p>
          <a:p>
            <a:r>
              <a:rPr lang="de-DE" b="1" dirty="0" smtClean="0">
                <a:solidFill>
                  <a:srgbClr val="008000"/>
                </a:solidFill>
              </a:rPr>
              <a:t>4. Empfehlungen des LSH für die weitere Debatte</a:t>
            </a:r>
            <a:endParaRPr lang="de-DE" dirty="0" smtClean="0">
              <a:solidFill>
                <a:srgbClr val="008000"/>
              </a:solidFill>
            </a:endParaRPr>
          </a:p>
          <a:p>
            <a:r>
              <a:rPr lang="de-DE" dirty="0" smtClean="0">
                <a:solidFill>
                  <a:srgbClr val="000000"/>
                </a:solidFill>
              </a:rPr>
              <a:t>-&gt; Erwerb der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Basiskompetenzen</a:t>
            </a:r>
            <a:r>
              <a:rPr lang="de-DE" dirty="0" smtClean="0">
                <a:solidFill>
                  <a:srgbClr val="000000"/>
                </a:solidFill>
              </a:rPr>
              <a:t> in der Erstsprache prioritär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-&gt; </a:t>
            </a:r>
            <a:r>
              <a:rPr lang="de-DE" dirty="0" smtClean="0">
                <a:solidFill>
                  <a:srgbClr val="E46C0A"/>
                </a:solidFill>
              </a:rPr>
              <a:t>Seriöse und vertiefte Debatte </a:t>
            </a:r>
            <a:r>
              <a:rPr lang="de-DE" dirty="0" smtClean="0">
                <a:solidFill>
                  <a:srgbClr val="000000"/>
                </a:solidFill>
              </a:rPr>
              <a:t>über die Befunde der Wissenschaft und die Bildungsziele der Schule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-&gt; </a:t>
            </a:r>
            <a:r>
              <a:rPr lang="de-DE" dirty="0" smtClean="0">
                <a:solidFill>
                  <a:srgbClr val="E46C0A"/>
                </a:solidFill>
              </a:rPr>
              <a:t>Erhöhung der Intensität </a:t>
            </a:r>
            <a:r>
              <a:rPr lang="de-DE" dirty="0" smtClean="0">
                <a:solidFill>
                  <a:srgbClr val="000000"/>
                </a:solidFill>
              </a:rPr>
              <a:t>des Sprachenlernens durch kleinere Gruppen, durch kürzeren ev. späteren Beginn und höherer Dotation, durch Immersion in geeigneten Fächern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-&gt; durch </a:t>
            </a:r>
            <a:r>
              <a:rPr lang="de-DE" dirty="0" smtClean="0">
                <a:solidFill>
                  <a:srgbClr val="E46C0A"/>
                </a:solidFill>
              </a:rPr>
              <a:t>Differenzierung</a:t>
            </a:r>
            <a:r>
              <a:rPr lang="de-DE" dirty="0" smtClean="0">
                <a:solidFill>
                  <a:srgbClr val="000000"/>
                </a:solidFill>
              </a:rPr>
              <a:t> der Ziele oder Dotation </a:t>
            </a:r>
            <a:r>
              <a:rPr lang="de-DE" dirty="0" err="1" smtClean="0">
                <a:solidFill>
                  <a:srgbClr val="000000"/>
                </a:solidFill>
              </a:rPr>
              <a:t>gemäss</a:t>
            </a:r>
            <a:r>
              <a:rPr lang="de-DE" dirty="0" smtClean="0">
                <a:solidFill>
                  <a:srgbClr val="000000"/>
                </a:solidFill>
              </a:rPr>
              <a:t> der Entwicklung und Leistungsfähigkeit der Kinder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6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Macintosh PowerPoint</Application>
  <PresentationFormat>Bildschirmpräsentation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PowerPoint-Präsentation</vt:lpstr>
      <vt:lpstr>PowerPoint-Präsentation</vt:lpstr>
      <vt:lpstr>PowerPoint-Präsentation</vt:lpstr>
    </vt:vector>
  </TitlesOfParts>
  <Company>PHSH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Kübler</dc:creator>
  <cp:lastModifiedBy>Markus Kübler</cp:lastModifiedBy>
  <cp:revision>15</cp:revision>
  <dcterms:created xsi:type="dcterms:W3CDTF">2014-06-12T06:54:38Z</dcterms:created>
  <dcterms:modified xsi:type="dcterms:W3CDTF">2014-06-12T07:43:51Z</dcterms:modified>
</cp:coreProperties>
</file>